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62"/>
  </p:notesMasterIdLst>
  <p:handoutMasterIdLst>
    <p:handoutMasterId r:id="rId63"/>
  </p:handoutMasterIdLst>
  <p:sldIdLst>
    <p:sldId id="256" r:id="rId2"/>
    <p:sldId id="645" r:id="rId3"/>
    <p:sldId id="561" r:id="rId4"/>
    <p:sldId id="670" r:id="rId5"/>
    <p:sldId id="671" r:id="rId6"/>
    <p:sldId id="619" r:id="rId7"/>
    <p:sldId id="1410" r:id="rId8"/>
    <p:sldId id="683" r:id="rId9"/>
    <p:sldId id="624" r:id="rId10"/>
    <p:sldId id="625" r:id="rId11"/>
    <p:sldId id="626" r:id="rId12"/>
    <p:sldId id="627" r:id="rId13"/>
    <p:sldId id="662" r:id="rId14"/>
    <p:sldId id="661" r:id="rId15"/>
    <p:sldId id="651" r:id="rId16"/>
    <p:sldId id="652" r:id="rId17"/>
    <p:sldId id="655" r:id="rId18"/>
    <p:sldId id="656" r:id="rId19"/>
    <p:sldId id="657" r:id="rId20"/>
    <p:sldId id="659" r:id="rId21"/>
    <p:sldId id="660" r:id="rId22"/>
    <p:sldId id="628" r:id="rId23"/>
    <p:sldId id="649" r:id="rId24"/>
    <p:sldId id="629" r:id="rId25"/>
    <p:sldId id="631" r:id="rId26"/>
    <p:sldId id="632" r:id="rId27"/>
    <p:sldId id="633" r:id="rId28"/>
    <p:sldId id="634" r:id="rId29"/>
    <p:sldId id="635" r:id="rId30"/>
    <p:sldId id="636" r:id="rId31"/>
    <p:sldId id="637" r:id="rId32"/>
    <p:sldId id="630" r:id="rId33"/>
    <p:sldId id="663" r:id="rId34"/>
    <p:sldId id="422" r:id="rId35"/>
    <p:sldId id="672" r:id="rId36"/>
    <p:sldId id="668" r:id="rId37"/>
    <p:sldId id="768" r:id="rId38"/>
    <p:sldId id="673" r:id="rId39"/>
    <p:sldId id="695" r:id="rId40"/>
    <p:sldId id="688" r:id="rId41"/>
    <p:sldId id="690" r:id="rId42"/>
    <p:sldId id="689" r:id="rId43"/>
    <p:sldId id="691" r:id="rId44"/>
    <p:sldId id="692" r:id="rId45"/>
    <p:sldId id="693" r:id="rId46"/>
    <p:sldId id="696" r:id="rId47"/>
    <p:sldId id="697" r:id="rId48"/>
    <p:sldId id="698" r:id="rId49"/>
    <p:sldId id="699" r:id="rId50"/>
    <p:sldId id="700" r:id="rId51"/>
    <p:sldId id="701" r:id="rId52"/>
    <p:sldId id="702" r:id="rId53"/>
    <p:sldId id="703" r:id="rId54"/>
    <p:sldId id="704" r:id="rId55"/>
    <p:sldId id="674" r:id="rId56"/>
    <p:sldId id="667" r:id="rId57"/>
    <p:sldId id="675" r:id="rId58"/>
    <p:sldId id="669" r:id="rId59"/>
    <p:sldId id="676" r:id="rId60"/>
    <p:sldId id="769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1260" autoAdjust="0"/>
  </p:normalViewPr>
  <p:slideViewPr>
    <p:cSldViewPr snapToGrid="0" snapToObjects="1">
      <p:cViewPr varScale="1">
        <p:scale>
          <a:sx n="61" d="100"/>
          <a:sy n="61" d="100"/>
        </p:scale>
        <p:origin x="248" y="7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0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4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7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3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1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99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15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51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535782" y="928687"/>
            <a:ext cx="11120437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535782" y="3536156"/>
            <a:ext cx="11120437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11501438" y="6509742"/>
            <a:ext cx="242221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machine_learning_concep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7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5.png"/><Relationship Id="rId9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#17 – 10/26/2021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20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196" y="2624269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346" y="3893952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377" y="477690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9631" y="5452087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82759" y="5850299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6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2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34189" y="4556503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96213" y="4556503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0906" y="2423092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47814" y="2879376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3521590" y="6534059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13353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I machine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(We’ll cover gradient descent and stochastic gradient descent in class, but if you are interested, take CMSC422!)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8154" y="4566945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6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981" y="0"/>
            <a:ext cx="895300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99" y="5354321"/>
            <a:ext cx="6825916" cy="1371600"/>
          </a:xfrm>
        </p:spPr>
        <p:txBody>
          <a:bodyPr/>
          <a:lstStyle/>
          <a:p>
            <a:r>
              <a:rPr lang="en-US" dirty="0"/>
              <a:t>Aside: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229793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 about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we’re back to classifying documents into: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hates_cats</a:t>
            </a:r>
            <a:r>
              <a:rPr lang="en-US" b="0" dirty="0"/>
              <a:t>, translated to label y = -1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likes_cats</a:t>
            </a:r>
            <a:r>
              <a:rPr lang="en-US" b="0" dirty="0"/>
              <a:t>, translated to label y = +1</a:t>
            </a:r>
          </a:p>
          <a:p>
            <a:r>
              <a:rPr lang="en-US" dirty="0"/>
              <a:t>We want some parameter vector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such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&gt;</a:t>
            </a:r>
            <a:r>
              <a:rPr lang="en-US" b="0" dirty="0"/>
              <a:t> 0 if the feature vector x is of class </a:t>
            </a:r>
            <a:r>
              <a:rPr lang="en-US" b="0" dirty="0" err="1"/>
              <a:t>likes_cat</a:t>
            </a:r>
            <a:r>
              <a:rPr lang="en-US" b="0" dirty="0"/>
              <a:t>; (y = +1)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&lt;</a:t>
            </a:r>
            <a:r>
              <a:rPr lang="en-US" b="0" dirty="0"/>
              <a:t> 0 if x’s label is y = -1</a:t>
            </a:r>
          </a:p>
          <a:p>
            <a:r>
              <a:rPr lang="en-US" dirty="0"/>
              <a:t>We want a hyperplane that </a:t>
            </a:r>
            <a:r>
              <a:rPr lang="en-US" dirty="0">
                <a:solidFill>
                  <a:schemeClr val="tx2"/>
                </a:solidFill>
              </a:rPr>
              <a:t>separates</a:t>
            </a:r>
            <a:r>
              <a:rPr lang="en-US" dirty="0"/>
              <a:t> positive examples from negative examples.</a:t>
            </a:r>
          </a:p>
          <a:p>
            <a:r>
              <a:rPr lang="en-US" dirty="0"/>
              <a:t>Why not use </a:t>
            </a:r>
            <a:r>
              <a:rPr lang="en-US" dirty="0">
                <a:solidFill>
                  <a:schemeClr val="tx2"/>
                </a:solidFill>
              </a:rPr>
              <a:t>0/1 loss</a:t>
            </a:r>
            <a:r>
              <a:rPr lang="en-US" dirty="0"/>
              <a:t>; that is, the number of wrong answers?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430" y="5545199"/>
            <a:ext cx="4269539" cy="8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298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98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51049" y="299802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1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98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8661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75" y="1566195"/>
            <a:ext cx="4711700" cy="12573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E7FF0-800D-3147-8D23-309A63DB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NP-hard.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2171700"/>
            <a:ext cx="6261100" cy="1257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8C2B9-5317-BE4E-AA99-F7412C58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Desirable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0719" y="1594882"/>
            <a:ext cx="10250561" cy="2708830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58992-EC02-934B-8053-31199C6A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99" y="3787664"/>
            <a:ext cx="4270802" cy="27048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DC654-CB6D-A048-B96F-9879838B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is a proxy for the actual loss function (in this case, 0/1) and is hopefully </a:t>
            </a:r>
            <a:r>
              <a:rPr lang="en-US" dirty="0">
                <a:solidFill>
                  <a:schemeClr val="tx2"/>
                </a:solidFill>
              </a:rPr>
              <a:t>consistent</a:t>
            </a:r>
            <a:r>
              <a:rPr lang="en-US" dirty="0"/>
              <a:t> with the 0/1 loss – that is, minimizing the surrogate loss also minimizes the 0/1 loss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06C44-474E-D74D-B6A2-8D2A7C6B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is </a:t>
            </a:r>
            <a:r>
              <a:rPr lang="en-US" dirty="0">
                <a:solidFill>
                  <a:schemeClr val="tx2"/>
                </a:solidFill>
              </a:rPr>
              <a:t>consistent</a:t>
            </a:r>
            <a:r>
              <a:rPr lang="en-US" dirty="0"/>
              <a:t> with the 0/1 loss – that is, minimizing the surrogate loss also minimizes the 0/1 loss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711913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364" y="3188311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248" y="4625387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592" y="3856633"/>
            <a:ext cx="2717800" cy="533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DB916-28C2-4240-8811-1D211A13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loss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173" y="276188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174" y="460389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174" y="337588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73" y="39898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7153" y="3060539"/>
            <a:ext cx="6201052" cy="3825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435" y="2797678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435" y="3353355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435" y="3909032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435" y="4528209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0340" y="6488668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A10E-7352-334E-B067-7688C32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6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/>
              <a:t>ML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64687"/>
              </p:ext>
            </p:extLst>
          </p:nvPr>
        </p:nvGraphicFramePr>
        <p:xfrm>
          <a:off x="1981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Hinge, Cross Ent,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93757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3"/>
              </a:rPr>
              <a:t>https://en.wikipedia.org/wiki/List_of_machine_learning_concepts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08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0" y="-128337"/>
            <a:ext cx="9144000" cy="6986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2" y="1828800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737184" y="1736716"/>
          <a:ext cx="6503069" cy="43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5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7184" y="1736716"/>
                        <a:ext cx="6503069" cy="4335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5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linear regression that minimizes the sum of squared error, i.e., least squares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function:   ????????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Linear</a:t>
            </a:r>
            <a:r>
              <a:rPr lang="en-US" dirty="0"/>
              <a:t> hypothesis function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Loss function:   ????????</a:t>
            </a:r>
          </a:p>
          <a:p>
            <a:pPr marL="914400" lvl="1" indent="-457200"/>
            <a:r>
              <a:rPr lang="en-US" dirty="0">
                <a:solidFill>
                  <a:schemeClr val="tx2"/>
                </a:solidFill>
              </a:rPr>
              <a:t>Squared</a:t>
            </a:r>
            <a:r>
              <a:rPr lang="en-US" dirty="0"/>
              <a:t> error loss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 problem:   ????????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203" y="2841458"/>
            <a:ext cx="2120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88" y="4067717"/>
            <a:ext cx="31115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553" y="5465467"/>
            <a:ext cx="5067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inputs: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 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75" y="2648824"/>
            <a:ext cx="8280400" cy="2120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22370" y="1801763"/>
            <a:ext cx="4316830" cy="1166743"/>
            <a:chOff x="2998370" y="1524318"/>
            <a:chExt cx="4316830" cy="1166743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2998370" y="2133598"/>
              <a:ext cx="126883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62475" y="2133598"/>
              <a:ext cx="195062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92379" y="1524318"/>
              <a:ext cx="4122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/>
                  </a:solidFill>
                </a:rPr>
                <a:t>Each row is a feature vector paired with a label for a single input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14540" y="2300502"/>
            <a:ext cx="1929230" cy="1121195"/>
            <a:chOff x="7190540" y="1974931"/>
            <a:chExt cx="1929230" cy="112119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309811" y="2323254"/>
              <a:ext cx="80210" cy="7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90540" y="1974931"/>
              <a:ext cx="192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</a:rPr>
                <a:t>m</a:t>
              </a:r>
              <a:r>
                <a:rPr lang="en-US" dirty="0">
                  <a:solidFill>
                    <a:schemeClr val="accent5"/>
                  </a:solidFill>
                </a:rPr>
                <a:t> labeled inputs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31830" y="3383705"/>
            <a:ext cx="1315452" cy="908967"/>
            <a:chOff x="4507830" y="3383704"/>
            <a:chExt cx="1315452" cy="908967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4610601" y="3383704"/>
              <a:ext cx="490788" cy="55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507830" y="3923339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4"/>
                  </a:solidFill>
                </a:rPr>
                <a:t>n</a:t>
              </a:r>
              <a:r>
                <a:rPr lang="en-US" dirty="0">
                  <a:solidFill>
                    <a:schemeClr val="accent4"/>
                  </a:solidFill>
                </a:rPr>
                <a:t> features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56" y="5376306"/>
            <a:ext cx="3797300" cy="965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942390" y="6425180"/>
            <a:ext cx="3296486" cy="421758"/>
            <a:chOff x="5418390" y="6505390"/>
            <a:chExt cx="3296486" cy="421758"/>
          </a:xfrm>
        </p:grpSpPr>
        <p:sp>
          <p:nvSpPr>
            <p:cNvPr id="24" name="TextBox 23"/>
            <p:cNvSpPr txBox="1"/>
            <p:nvPr/>
          </p:nvSpPr>
          <p:spPr>
            <a:xfrm>
              <a:off x="5418390" y="6512151"/>
              <a:ext cx="329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*Recall: 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0667" y="6505390"/>
              <a:ext cx="1943100" cy="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7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4241800"/>
            <a:ext cx="4165600" cy="261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Lecture 10, we showed that the mean is the point that minimizes the residual sum of squares: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Solved minimization by finding point where derivative is zero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(Convex functions like RSS </a:t>
            </a:r>
            <a:r>
              <a:rPr lang="en-US" b="0" dirty="0">
                <a:sym typeface="Wingdings"/>
              </a:rPr>
              <a:t> single global minimum.)</a:t>
            </a:r>
          </a:p>
          <a:p>
            <a:r>
              <a:rPr lang="en-US" dirty="0">
                <a:sym typeface="Wingdings"/>
              </a:rPr>
              <a:t>The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gradient</a:t>
            </a:r>
            <a:r>
              <a:rPr lang="en-US" dirty="0">
                <a:sym typeface="Wingdings"/>
              </a:rPr>
              <a:t> is the multivariate generalization of a derivative.</a:t>
            </a:r>
          </a:p>
          <a:p>
            <a:r>
              <a:rPr lang="en-US" dirty="0">
                <a:sym typeface="Wingdings"/>
              </a:rPr>
              <a:t>For a function                           the gradient is a vector of all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partial derivatives: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404" y="3742827"/>
            <a:ext cx="180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2175760"/>
            <a:ext cx="5112849" cy="3996118"/>
            <a:chOff x="1016000" y="1391921"/>
            <a:chExt cx="7112000" cy="55586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391921"/>
              <a:ext cx="7112000" cy="533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42895" y="6436800"/>
              <a:ext cx="4939677" cy="513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Gradient of </a:t>
              </a:r>
              <a:r>
                <a:rPr lang="mr-IN" i="1" dirty="0" err="1"/>
                <a:t>f</a:t>
              </a:r>
              <a:r>
                <a:rPr lang="mr-IN" dirty="0"/>
                <a:t>(</a:t>
              </a:r>
              <a:r>
                <a:rPr lang="mr-IN" i="1" dirty="0" err="1"/>
                <a:t>x</a:t>
              </a:r>
              <a:r>
                <a:rPr lang="mr-IN" dirty="0" err="1"/>
                <a:t>,</a:t>
              </a:r>
              <a:r>
                <a:rPr lang="mr-IN" i="1" dirty="0" err="1"/>
                <a:t>y</a:t>
              </a:r>
              <a:r>
                <a:rPr lang="mr-IN" dirty="0"/>
                <a:t>) = </a:t>
              </a:r>
              <a:r>
                <a:rPr lang="mr-IN" i="1" dirty="0" err="1"/>
                <a:t>xe</a:t>
              </a:r>
              <a:r>
                <a:rPr lang="mr-IN" baseline="30000" dirty="0"/>
                <a:t>−(</a:t>
              </a:r>
              <a:r>
                <a:rPr lang="mr-IN" i="1" baseline="30000" dirty="0"/>
                <a:t>x</a:t>
              </a:r>
              <a:r>
                <a:rPr lang="mr-IN" baseline="30000" dirty="0"/>
                <a:t>2 + </a:t>
              </a:r>
              <a:r>
                <a:rPr lang="mr-IN" i="1" baseline="30000" dirty="0"/>
                <a:t>y</a:t>
              </a:r>
              <a:r>
                <a:rPr lang="mr-IN" baseline="30000" dirty="0"/>
                <a:t>2)</a:t>
              </a:r>
              <a:endParaRPr lang="en-US" baseline="30000" dirty="0"/>
            </a:p>
          </p:txBody>
        </p:sp>
      </p:grpSp>
      <p:pic>
        <p:nvPicPr>
          <p:cNvPr id="40962" name="Picture 2">
            <a:extLst>
              <a:ext uri="{FF2B5EF4-FFF2-40B4-BE49-F238E27FC236}">
                <a16:creationId xmlns:a16="http://schemas.microsoft.com/office/drawing/2014/main" id="{837883A4-446A-5146-A62F-E39CD3589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8544" y="1697429"/>
            <a:ext cx="7019329" cy="33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Minimizing a multivariate function involves finding a point where the gradient is zero:</a:t>
            </a:r>
          </a:p>
          <a:p>
            <a:endParaRPr lang="en-US" dirty="0"/>
          </a:p>
          <a:p>
            <a:r>
              <a:rPr lang="en-US" dirty="0"/>
              <a:t>Points where the gradient is zero are </a:t>
            </a:r>
            <a:r>
              <a:rPr lang="en-US" dirty="0">
                <a:solidFill>
                  <a:schemeClr val="tx2"/>
                </a:solidFill>
              </a:rPr>
              <a:t>local</a:t>
            </a:r>
            <a:r>
              <a:rPr lang="en-US" dirty="0"/>
              <a:t>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the function is convex, also a </a:t>
            </a:r>
            <a:r>
              <a:rPr lang="en-US" b="0" dirty="0">
                <a:solidFill>
                  <a:schemeClr val="tx2"/>
                </a:solidFill>
              </a:rPr>
              <a:t>global</a:t>
            </a:r>
            <a:r>
              <a:rPr lang="en-US" b="0" dirty="0"/>
              <a:t> minimum</a:t>
            </a:r>
          </a:p>
          <a:p>
            <a:r>
              <a:rPr lang="en-US" dirty="0"/>
              <a:t>Let’s solve the least squares problem!</a:t>
            </a:r>
          </a:p>
          <a:p>
            <a:r>
              <a:rPr lang="en-US" dirty="0"/>
              <a:t>We’ll use the multivariate generalizations of</a:t>
            </a:r>
            <a:br>
              <a:rPr lang="en-US" dirty="0"/>
            </a:br>
            <a:r>
              <a:rPr lang="en-US" dirty="0"/>
              <a:t>some concepts from MATH141/142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Chain rule: </a:t>
            </a:r>
            <a:br>
              <a:rPr lang="en-US" b="0" dirty="0"/>
            </a:b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Gradient of squared ℓ</a:t>
            </a:r>
            <a:r>
              <a:rPr lang="en-US" b="0" baseline="30000" dirty="0"/>
              <a:t>2</a:t>
            </a:r>
            <a:r>
              <a:rPr lang="en-US" b="0" dirty="0"/>
              <a:t> norm: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03" y="2191928"/>
            <a:ext cx="53975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40" y="4648272"/>
            <a:ext cx="4381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5335249"/>
            <a:ext cx="355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did we actually come up with that linear model from last class?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setup and terminology; linear regression &amp; classification</a:t>
            </a:r>
          </a:p>
          <a:p>
            <a:r>
              <a:rPr lang="en-US" dirty="0">
                <a:solidFill>
                  <a:schemeClr val="tx2"/>
                </a:solidFill>
              </a:rPr>
              <a:t>Thanks to: Zico Kolter (CMU), David Kauchak (Pomona), Nick </a:t>
            </a:r>
            <a:r>
              <a:rPr lang="en-US" dirty="0" err="1">
                <a:solidFill>
                  <a:schemeClr val="tx2"/>
                </a:solidFill>
              </a:rPr>
              <a:t>Mattei</a:t>
            </a:r>
            <a:r>
              <a:rPr lang="en-US" dirty="0">
                <a:solidFill>
                  <a:schemeClr val="tx2"/>
                </a:solidFill>
              </a:rPr>
              <a:t> (Tulane)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768957" y="3789726"/>
            <a:ext cx="2654085" cy="2915556"/>
            <a:chOff x="3115158" y="3638507"/>
            <a:chExt cx="2654085" cy="29155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158" y="3638507"/>
              <a:ext cx="2654085" cy="26540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15158" y="629245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“machine learning”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3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least squares optimization problem: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gradient of the optimization objective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0" y="2141436"/>
            <a:ext cx="37973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684" y="3525849"/>
            <a:ext cx="2870200" cy="889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27495" y="3610561"/>
            <a:ext cx="2799180" cy="657640"/>
            <a:chOff x="5903495" y="3598458"/>
            <a:chExt cx="2799180" cy="6576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1621" y="3897265"/>
              <a:ext cx="2751054" cy="3588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03495" y="3598458"/>
              <a:ext cx="2366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Chain rule: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684" y="4508499"/>
            <a:ext cx="3619500" cy="9017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27496" y="4565754"/>
            <a:ext cx="2785645" cy="645540"/>
            <a:chOff x="6083550" y="4407488"/>
            <a:chExt cx="2785645" cy="645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5850" y="4679754"/>
              <a:ext cx="2322596" cy="373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83550" y="4407488"/>
              <a:ext cx="2785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Gradient of norm: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39889" y="5619426"/>
            <a:ext cx="4854743" cy="889000"/>
            <a:chOff x="2115888" y="5619426"/>
            <a:chExt cx="4854743" cy="889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points where the gradient </a:t>
            </a:r>
            <a:r>
              <a:rPr lang="en-US" dirty="0">
                <a:solidFill>
                  <a:schemeClr val="tx2"/>
                </a:solidFill>
              </a:rPr>
              <a:t>equals zero </a:t>
            </a:r>
            <a:r>
              <a:rPr lang="en-US" dirty="0"/>
              <a:t>are minima.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where do we go from here?????????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63829" y="2218500"/>
            <a:ext cx="4854743" cy="889000"/>
            <a:chOff x="2115888" y="5619426"/>
            <a:chExt cx="4854743" cy="88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3617537"/>
            <a:ext cx="3314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73667" y="3550228"/>
            <a:ext cx="237957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Solve for model parameters </a:t>
            </a:r>
            <a:r>
              <a:rPr lang="el-GR" i="1" dirty="0"/>
              <a:t>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08" y="4327605"/>
            <a:ext cx="36576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4327605"/>
            <a:ext cx="28702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7382" y="4992889"/>
            <a:ext cx="6756400" cy="5207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189497" y="4455941"/>
            <a:ext cx="371725" cy="25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133851" y="5630779"/>
            <a:ext cx="4100763" cy="930442"/>
            <a:chOff x="2609850" y="5630779"/>
            <a:chExt cx="4100763" cy="93044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3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has tons of hooks into a variety of machine learning libraries.  (Part of why this course is taught in Python!)</a:t>
            </a:r>
          </a:p>
          <a:p>
            <a:r>
              <a:rPr lang="en-US" dirty="0"/>
              <a:t>Scikit-learn is the most well-known (non-deep-learning)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Classification (SVN, K-NN, Random Forests,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 (SVR, Ridge, Lasso,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Clustering (k-Means, spectral, mean-shift,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Dimensionality reduction (PCA, matrix factorization,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 selection (grid search, cross validation,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Preprocessing (cleaning, EDA,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Neural nets and some deep learning, but not the right library for this</a:t>
            </a:r>
          </a:p>
          <a:p>
            <a:r>
              <a:rPr lang="en-US" dirty="0"/>
              <a:t>Built on the </a:t>
            </a:r>
            <a:r>
              <a:rPr lang="en-US" dirty="0" err="1"/>
              <a:t>NumPy</a:t>
            </a:r>
            <a:r>
              <a:rPr lang="en-US" dirty="0"/>
              <a:t> stack; plays well with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11" y="102701"/>
            <a:ext cx="4123489" cy="1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</a:t>
            </a:r>
            <a:r>
              <a:rPr lang="en-US"/>
              <a:t>Squares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</a:t>
            </a:r>
            <a:r>
              <a:rPr lang="en-US" dirty="0" err="1"/>
              <a:t>Scikit</a:t>
            </a:r>
            <a:r>
              <a:rPr lang="en-US" dirty="0"/>
              <a:t>-learn for OLS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let’s say you did want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1" y="2203436"/>
            <a:ext cx="7639395" cy="8124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Analytic solution to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np.linalg.solve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87917" y="1590114"/>
            <a:ext cx="2326021" cy="527762"/>
            <a:chOff x="2609850" y="5630779"/>
            <a:chExt cx="4100763" cy="930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1981201" y="3530919"/>
            <a:ext cx="7639395" cy="2642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[[0,0], [1,1], [2,2]]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= [0, 1, 2]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Solve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Scikit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-Learn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linear_model.LinearRegression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reg.coef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61806" y="6288649"/>
            <a:ext cx="7639395" cy="4372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array([ 0.5, 0.5])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850065"/>
            <a:ext cx="9144000" cy="1840563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Up:</a:t>
            </a:r>
            <a:br>
              <a:rPr lang="en-US" dirty="0"/>
            </a:br>
            <a:r>
              <a:rPr lang="en-US" dirty="0"/>
              <a:t>(Stochastic) </a:t>
            </a:r>
            <a:br>
              <a:rPr lang="en-US" dirty="0"/>
            </a:br>
            <a:r>
              <a:rPr lang="en-US" dirty="0"/>
              <a:t>Gradient Descent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69C07-C0BB-5143-A60A-DDB21B281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837" y="3593379"/>
            <a:ext cx="5122326" cy="32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58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732053"/>
          </a:xfrm>
        </p:spPr>
        <p:txBody>
          <a:bodyPr>
            <a:normAutofit/>
          </a:bodyPr>
          <a:lstStyle/>
          <a:p>
            <a:r>
              <a:rPr lang="en-US" dirty="0"/>
              <a:t>We used the gradient as a condition for optimality</a:t>
            </a:r>
          </a:p>
          <a:p>
            <a:r>
              <a:rPr lang="en-US" dirty="0"/>
              <a:t>It also gives the local </a:t>
            </a:r>
            <a:r>
              <a:rPr lang="en-US" dirty="0">
                <a:solidFill>
                  <a:schemeClr val="tx2"/>
                </a:solidFill>
              </a:rPr>
              <a:t>direction of steepest increase</a:t>
            </a:r>
            <a:r>
              <a:rPr lang="en-US" dirty="0"/>
              <a:t> for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Intuitive idea: take small steps </a:t>
            </a:r>
            <a:r>
              <a:rPr lang="en-US" dirty="0">
                <a:solidFill>
                  <a:schemeClr val="tx2"/>
                </a:solidFill>
              </a:rPr>
              <a:t>against</a:t>
            </a:r>
            <a:r>
              <a:rPr lang="en-US" dirty="0"/>
              <a:t> the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652294"/>
            <a:ext cx="3505200" cy="299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63642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502444" y="3818021"/>
            <a:ext cx="4796589" cy="738664"/>
            <a:chOff x="4074695" y="3737811"/>
            <a:chExt cx="4796589" cy="738664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074695" y="3930316"/>
              <a:ext cx="2630905" cy="12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05600" y="3737811"/>
              <a:ext cx="2165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If there is no increase, gradient is zero = local minimum!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2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br>
              <a:rPr lang="en-US" dirty="0"/>
            </a:br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br>
              <a:rPr lang="en-US" dirty="0"/>
            </a:br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6" y="1683431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30863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90" y="1707745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30" y="2110829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219450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4366467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738" y="4993817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(+4,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90600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52" y="2699081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43" y="4118782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981291" y="2918875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933546" y="2587201"/>
            <a:ext cx="1052688" cy="38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7986234" y="2973828"/>
            <a:ext cx="1157766" cy="39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260447" y="3020307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9F347-F3B0-5D4C-8938-984FB91D6F2A}"/>
              </a:ext>
            </a:extLst>
          </p:cNvPr>
          <p:cNvSpPr/>
          <p:nvPr/>
        </p:nvSpPr>
        <p:spPr>
          <a:xfrm>
            <a:off x="4098257" y="4060346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376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E526-8774-9143-9E02-32659052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7DC3-508D-C44A-BA6A-5502E1757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C8FAC-B918-EC4C-8593-57990247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C5545-FD67-EA45-84A3-B0E957BA5CE9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37285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Explicit example from the NLP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b="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98388" y="6094419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4151" y="6095927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9720163" y="3331300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9720224" y="4785606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124855" y="5709273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117912" y="2759728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7698330" y="6211024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107661" y="6095927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</p:spTree>
    <p:extLst>
      <p:ext uri="{BB962C8B-B14F-4D97-AF65-F5344CB8AC3E}">
        <p14:creationId xmlns:p14="http://schemas.microsoft.com/office/powerpoint/2010/main" val="36609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AC3A-C03B-014D-AC68-E78946C2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B253F-B7EC-254D-9B1A-6C654A23D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FF6E8-B3BF-9942-8A1A-7EAD58E5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19F9A-BE4D-9A41-BDF7-BDFC2A9CD4FA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4196303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C016-6472-C94E-96CC-1FEB2E1A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F32A2-6092-2146-A27C-AC402B5D8E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40DF2-618E-824A-AB9F-7ADD5C35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C4DA7-968E-1A44-8ACD-AFB40EDABF88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08799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D49B-68B9-E943-B66F-0B15D09E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ABAF6-F158-D04E-BFDF-D0E9BA985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11E44-D2E0-7E4D-BC8D-3B923E83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B9406-F938-094C-8B4D-5FCA5F91978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919198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4379-A56D-3944-AE53-3C467216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E1930-6F47-5B49-AC8E-4DDA0A839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F54A2-28CC-D141-83AB-32254E7C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7C19B-D1E5-5740-82D5-7B4110804EFD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441313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5427-4981-7F40-8E5D-B6D5A97D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6D48-6EA8-7E44-BA65-0C51E35EF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93096-87BE-784A-A5C0-9E6DCCED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31CC5-83F2-4848-B3FC-2B17852D3E8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85209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6154-9DE3-754B-B956-CAEADC81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96C-5DB6-E24A-BEB0-3AEF0C3F9D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2A1F9-F5C0-DA4C-A9B6-8C8765C6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0E825-CD43-4541-AF3D-280FFC74EC7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596272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E124-4C88-B54B-8976-86BC5D3C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1519-F64C-F54F-8285-FC1AF532C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18FC-DBBB-9346-9FDE-B68934DF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528E4-BC61-BF47-9678-A1D2BCF52928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518157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518-7D5A-6F46-912B-66055431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5690B-D302-194C-A6AB-AC8D442A2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E368-393A-D647-A99C-270FFB60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32CA9C-FA5B-0D48-A406-82AE2D0FAB47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58422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0455-F6C9-244E-A25B-515667EB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54C9-EF7F-9C4B-8677-9DB060B21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A6B3-6F22-4746-9B8D-BBCF9D99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4E70B2-12EF-1A44-BE9B-EBD81DEEB94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237174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6122-8765-1D4A-A75D-87FD3142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255F0-2C45-DF4B-99B9-AAAB74B528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447EE-0824-C54F-AA72-A6730C0E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DFE12-5EC1-3D4B-8C3C-1083ED2CFC89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180722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Explicit example from the NLP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53084" y="2279604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853084" y="2700172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38" y="3617920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482" y="4803606"/>
            <a:ext cx="2281517" cy="16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5387-4DBC-084E-A1AC-B65CB15E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3A2F2-6250-624C-BF5E-E9341A2FA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CA2B1-41E6-4542-9E36-1F551BCD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4FFE3-A1A5-FA4A-AB76-84019BF3B9DD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4256937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4EF7-ED86-B541-9B27-07185C68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DBBEF-D8D8-C547-8A02-4D0FB0691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8636B-65EA-994B-963D-FBF7160B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024F4-66CF-1B4B-9338-69DEE4BFA18B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993176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4D71-946A-EC4F-BD25-6A9A632F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7B35-61D4-D94C-B869-DB677B858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28ABC-1F43-0D4D-9DA1-37EB6525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77DB9-CD2D-F346-9CF8-9FBE89971A5D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596398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F30A-107E-B245-8795-C4496B50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C517-E7AB-2845-BD40-6486D398F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52DBD-CF64-EF41-B10A-82CFBFED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B4390-FB9A-BF49-8C2D-332A7861A6BA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757284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1D03-F25B-B944-87C7-BB689EB7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38575-1911-AE46-99A5-928BE1CB5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24D6B-14EB-4C42-AF88-E4FA6E94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00199-88D8-3542-B79D-F5F483FCEE01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613574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376742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92" y="2096221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59" y="4450778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415" y="4980676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663394"/>
            <a:ext cx="10160000" cy="715965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1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1199" y="3263150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Plotting Loss </a:t>
            </a:r>
            <a:r>
              <a:rPr lang="en-US" dirty="0"/>
              <a:t>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683624"/>
            <a:ext cx="10160000" cy="442540"/>
          </a:xfrm>
        </p:spPr>
        <p:txBody>
          <a:bodyPr/>
          <a:lstStyle/>
          <a:p>
            <a:r>
              <a:rPr lang="en-US" dirty="0"/>
              <a:t>Why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0" y="1524319"/>
            <a:ext cx="6263913" cy="4159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4042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Iterative vs analytic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already had an analytic solution!  What gives?</a:t>
            </a:r>
          </a:p>
          <a:p>
            <a:r>
              <a:rPr lang="en-US" dirty="0"/>
              <a:t>Recall: last class we discuss 0/1 loss, and using convex surrogate loss functions for tractability</a:t>
            </a:r>
          </a:p>
          <a:p>
            <a:r>
              <a:rPr lang="en-US" dirty="0"/>
              <a:t>One such function, the </a:t>
            </a:r>
            <a:r>
              <a:rPr lang="en-US" dirty="0">
                <a:solidFill>
                  <a:schemeClr val="tx2"/>
                </a:solidFill>
              </a:rPr>
              <a:t>absolute error</a:t>
            </a:r>
            <a:r>
              <a:rPr lang="en-US" dirty="0"/>
              <a:t> loss function, leads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differentiable!  But </a:t>
            </a:r>
            <a:r>
              <a:rPr lang="en-US" b="0" dirty="0" err="1"/>
              <a:t>subgradients</a:t>
            </a:r>
            <a:r>
              <a:rPr lang="en-US" b="0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closed form!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 you </a:t>
            </a:r>
            <a:r>
              <a:rPr lang="en-US" b="0" dirty="0">
                <a:solidFill>
                  <a:schemeClr val="tx2"/>
                </a:solidFill>
              </a:rPr>
              <a:t>must</a:t>
            </a:r>
            <a:r>
              <a:rPr lang="en-US" b="0" dirty="0"/>
              <a:t> use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07" y="3316545"/>
            <a:ext cx="83312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91" y="4248798"/>
            <a:ext cx="2645709" cy="1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Absolute Deviations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this using gradient descent and the gradient:</a:t>
            </a:r>
          </a:p>
          <a:p>
            <a:endParaRPr lang="en-US" dirty="0"/>
          </a:p>
          <a:p>
            <a:r>
              <a:rPr lang="en-US" dirty="0"/>
              <a:t>Simple to change in our Python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82" y="2172075"/>
            <a:ext cx="5384800" cy="4699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199" y="3263150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y, 1)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np.sign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(John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09483" y="4346087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37336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5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186519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269353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Batch: Compute a single gradient (vector) for the entire dataset (as we did so far)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Incremental/Stochastic:</a:t>
            </a:r>
          </a:p>
          <a:p>
            <a:pPr lvl="1"/>
            <a:r>
              <a:rPr lang="en-US" dirty="0"/>
              <a:t>Do one training sample at a time, i.e., update parameters for every sample separately </a:t>
            </a:r>
          </a:p>
          <a:p>
            <a:pPr lvl="1"/>
            <a:r>
              <a:rPr lang="en-US" dirty="0"/>
              <a:t>Much faster in general, with more pathological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68" y="2433186"/>
            <a:ext cx="5399638" cy="1246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5" y="5125721"/>
            <a:ext cx="43561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1582" y="6529751"/>
            <a:ext cx="2933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From: Andrew Ng, CS229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0393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A8806F-24C3-7441-BCC0-E181C43C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42" y="4104801"/>
            <a:ext cx="5729318" cy="1790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FB17F6-F220-FB49-9B4C-3F46C4A5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6285-51D6-D947-B3A1-2297ED82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0" y="1524318"/>
            <a:ext cx="11744321" cy="516096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Arthur Samuel 1959, </a:t>
            </a:r>
            <a:r>
              <a:rPr lang="en-US" i="1" dirty="0"/>
              <a:t>“… give[s] computers the ability to learn </a:t>
            </a:r>
            <a:br>
              <a:rPr lang="en-US" i="1" dirty="0"/>
            </a:br>
            <a:r>
              <a:rPr lang="en-US" i="1" dirty="0"/>
              <a:t>without being explicitly programmed.”</a:t>
            </a:r>
          </a:p>
          <a:p>
            <a:endParaRPr lang="en-US" b="1" i="1" dirty="0"/>
          </a:p>
          <a:p>
            <a:r>
              <a:rPr lang="en-US" b="1" dirty="0"/>
              <a:t>Tom M. Mitchell</a:t>
            </a:r>
            <a:r>
              <a:rPr lang="en-US" dirty="0"/>
              <a:t>, “A computer program is said to learn </a:t>
            </a:r>
            <a:br>
              <a:rPr lang="en-US" dirty="0"/>
            </a:br>
            <a:r>
              <a:rPr lang="en-US" dirty="0"/>
              <a:t>from experience </a:t>
            </a:r>
            <a:r>
              <a:rPr lang="en-US" i="1" dirty="0"/>
              <a:t>E </a:t>
            </a:r>
            <a:r>
              <a:rPr lang="en-US" dirty="0"/>
              <a:t>with respect to some class of tasks </a:t>
            </a:r>
            <a:r>
              <a:rPr lang="en-US" i="1" dirty="0"/>
              <a:t>T </a:t>
            </a: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performance measure </a:t>
            </a:r>
            <a:r>
              <a:rPr lang="en-US" i="1" dirty="0"/>
              <a:t>P </a:t>
            </a:r>
            <a:r>
              <a:rPr lang="en-US" dirty="0"/>
              <a:t>if its performance at tasks in </a:t>
            </a:r>
            <a:r>
              <a:rPr lang="en-US" i="1" dirty="0"/>
              <a:t>T </a:t>
            </a:r>
            <a:r>
              <a:rPr lang="en-US" dirty="0"/>
              <a:t>as </a:t>
            </a:r>
            <a:br>
              <a:rPr lang="en-US" dirty="0"/>
            </a:br>
            <a:r>
              <a:rPr lang="en-US" dirty="0"/>
              <a:t>measured by </a:t>
            </a:r>
            <a:r>
              <a:rPr lang="en-US" i="1" dirty="0"/>
              <a:t>P, </a:t>
            </a:r>
            <a:r>
              <a:rPr lang="en-US" dirty="0"/>
              <a:t>improves with experience E.”</a:t>
            </a:r>
          </a:p>
          <a:p>
            <a:endParaRPr lang="en-US" dirty="0"/>
          </a:p>
          <a:p>
            <a:r>
              <a:rPr lang="en-US" dirty="0"/>
              <a:t>Major Machine Learning Paradigms:</a:t>
            </a:r>
          </a:p>
          <a:p>
            <a:pPr lvl="1"/>
            <a:r>
              <a:rPr lang="en-US" b="1" dirty="0"/>
              <a:t>Supervised Learning:</a:t>
            </a:r>
            <a:r>
              <a:rPr lang="en-US" dirty="0"/>
              <a:t> provide labeled examples –</a:t>
            </a:r>
            <a:br>
              <a:rPr lang="en-US" dirty="0"/>
            </a:br>
            <a:r>
              <a:rPr lang="en-US" dirty="0"/>
              <a:t>machine learns to identify these (classification).</a:t>
            </a:r>
          </a:p>
          <a:p>
            <a:pPr lvl="1"/>
            <a:r>
              <a:rPr lang="en-US" b="1" dirty="0"/>
              <a:t>Unsupervised Learning:</a:t>
            </a:r>
            <a:r>
              <a:rPr lang="en-US" dirty="0"/>
              <a:t> unlabeled examples –</a:t>
            </a:r>
            <a:br>
              <a:rPr lang="en-US" dirty="0"/>
            </a:br>
            <a:r>
              <a:rPr lang="en-US" dirty="0"/>
              <a:t>machine learns to differentiate these (clustering).</a:t>
            </a:r>
          </a:p>
          <a:p>
            <a:pPr lvl="1"/>
            <a:r>
              <a:rPr lang="en-US" b="1" dirty="0"/>
              <a:t>Reinforcement Learning:</a:t>
            </a:r>
            <a:r>
              <a:rPr lang="en-US" dirty="0"/>
              <a:t> provide reward signal –</a:t>
            </a:r>
            <a:br>
              <a:rPr lang="en-US" dirty="0"/>
            </a:br>
            <a:r>
              <a:rPr lang="en-US" dirty="0"/>
              <a:t>given as feedback to the machine (RL).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2E13F-8546-6F43-AF03-216CE0FC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13" y="549000"/>
            <a:ext cx="3336225" cy="1883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044E-77E1-4A43-84EF-DD60B730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4965B-7FC5-8544-9BB4-BC1269B64C3A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[NM]</a:t>
            </a:r>
          </a:p>
        </p:txBody>
      </p:sp>
    </p:spTree>
    <p:extLst>
      <p:ext uri="{BB962C8B-B14F-4D97-AF65-F5344CB8AC3E}">
        <p14:creationId xmlns:p14="http://schemas.microsoft.com/office/powerpoint/2010/main" val="31239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E313-B44C-0244-91D9-6969BAB3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Types of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85B2E-20C5-AE4F-9070-662A35D73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Supervised Learning.</a:t>
            </a:r>
          </a:p>
          <a:p>
            <a:pPr lvl="1"/>
            <a:r>
              <a:rPr lang="en-US" dirty="0"/>
              <a:t>Learn a </a:t>
            </a:r>
            <a:r>
              <a:rPr lang="en-US" b="1" dirty="0"/>
              <a:t>function</a:t>
            </a:r>
            <a:r>
              <a:rPr lang="en-US" dirty="0"/>
              <a:t> from examples of its inputs and outputs.</a:t>
            </a:r>
          </a:p>
          <a:p>
            <a:pPr lvl="1"/>
            <a:r>
              <a:rPr lang="en-US" dirty="0"/>
              <a:t>E.g., An agent is presented with many camera images and is told to learn which ones contain busses.  </a:t>
            </a:r>
          </a:p>
          <a:p>
            <a:pPr lvl="1"/>
            <a:r>
              <a:rPr lang="en-US" dirty="0"/>
              <a:t>Agent learns to map from images to Boolean output 0/1 of bus not present/present.</a:t>
            </a:r>
          </a:p>
          <a:p>
            <a:pPr lvl="1"/>
            <a:r>
              <a:rPr lang="en-US" dirty="0"/>
              <a:t>Learning decision trees is a form of supervised learning.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Unsupervised Learning.</a:t>
            </a:r>
          </a:p>
          <a:p>
            <a:pPr lvl="1"/>
            <a:r>
              <a:rPr lang="en-US" dirty="0"/>
              <a:t>Learn patterns in the input with no output values supplied.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,: Identify communities on the Internet.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Reinforcement Learning.</a:t>
            </a:r>
          </a:p>
          <a:p>
            <a:pPr lvl="1"/>
            <a:r>
              <a:rPr lang="en-US" dirty="0"/>
              <a:t>Learn from reinforcement (occasional rewards).</a:t>
            </a:r>
          </a:p>
          <a:p>
            <a:pPr lvl="1"/>
            <a:r>
              <a:rPr lang="en-US" dirty="0"/>
              <a:t>E.g., An agent learns how to play backgammon or go or chess against itself.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5AD8-994F-CE4E-8F09-08A4BF2209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469" y="4460789"/>
            <a:ext cx="3476606" cy="224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ED378-C933-CD42-B7A7-4151650389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1200" y="130673"/>
            <a:ext cx="2850834" cy="22489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D4034-CC73-EE43-AFD6-EFD9EFDB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D5620-ED0B-E74C-B218-CEB5B7EAA899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[NM]</a:t>
            </a:r>
          </a:p>
        </p:txBody>
      </p:sp>
    </p:spTree>
    <p:extLst>
      <p:ext uri="{BB962C8B-B14F-4D97-AF65-F5344CB8AC3E}">
        <p14:creationId xmlns:p14="http://schemas.microsoft.com/office/powerpoint/2010/main" val="391237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    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662922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64562"/>
              </p:ext>
            </p:extLst>
          </p:nvPr>
        </p:nvGraphicFramePr>
        <p:xfrm>
          <a:off x="4862558" y="2431259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38559" y="293230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8559" y="329692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77" y="3859913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5195853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91141"/>
              </p:ext>
            </p:extLst>
          </p:nvPr>
        </p:nvGraphicFramePr>
        <p:xfrm>
          <a:off x="5777952" y="5220630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789497" y="5236245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17470</TotalTime>
  <Words>2903</Words>
  <Application>Microsoft Macintosh PowerPoint</Application>
  <PresentationFormat>Widescreen</PresentationFormat>
  <Paragraphs>538</Paragraphs>
  <Slides>60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Arial Black</vt:lpstr>
      <vt:lpstr>Calibri</vt:lpstr>
      <vt:lpstr>Courier</vt:lpstr>
      <vt:lpstr>Essential</vt:lpstr>
      <vt:lpstr>Graph</vt:lpstr>
      <vt:lpstr>Introduction to  Data Science</vt:lpstr>
      <vt:lpstr>The Data LifeCycle</vt:lpstr>
      <vt:lpstr>Today’s lecture</vt:lpstr>
      <vt:lpstr>Recall: Explicit example from the NLP Lectures</vt:lpstr>
      <vt:lpstr>Recall: Explicit example from the NLP Lectures</vt:lpstr>
      <vt:lpstr>Machine learning</vt:lpstr>
      <vt:lpstr>Machine Learning</vt:lpstr>
      <vt:lpstr>Learning: Types of Feedback</vt:lpstr>
      <vt:lpstr>Terminology</vt:lpstr>
      <vt:lpstr>Terminology</vt:lpstr>
      <vt:lpstr>The canonical Machine learning problem</vt:lpstr>
      <vt:lpstr>How do I machine learn?</vt:lpstr>
      <vt:lpstr>Aside: Loss functions</vt:lpstr>
      <vt:lpstr>Quick aside about loss functions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PowerPoint Presentation</vt:lpstr>
      <vt:lpstr>Recall: Linear Regression</vt:lpstr>
      <vt:lpstr>Linear regression as Machine Learning</vt:lpstr>
      <vt:lpstr>Linear regression as Machine Learning</vt:lpstr>
      <vt:lpstr>Gradients</vt:lpstr>
      <vt:lpstr>Gradients</vt:lpstr>
      <vt:lpstr>Gradients</vt:lpstr>
      <vt:lpstr>Least squares</vt:lpstr>
      <vt:lpstr>Least Squares</vt:lpstr>
      <vt:lpstr>ML in Python</vt:lpstr>
      <vt:lpstr>Least Squares in Python</vt:lpstr>
      <vt:lpstr>Next Up: (Stochastic)  Gradient Descent</vt:lpstr>
      <vt:lpstr>Gradient Descent</vt:lpstr>
      <vt:lpstr>Gradient descent</vt:lpstr>
      <vt:lpstr>Gradient Descent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General: Gradient Descent for OLS</vt:lpstr>
      <vt:lpstr>Gradient descent in Pure(-ish) python</vt:lpstr>
      <vt:lpstr>Plotting Loss over time</vt:lpstr>
      <vt:lpstr>Iterative vs analytic solutions</vt:lpstr>
      <vt:lpstr>Least Absolute Deviations</vt:lpstr>
      <vt:lpstr>Batch vs Stochastic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2057</cp:revision>
  <cp:lastPrinted>2019-09-11T18:15:05Z</cp:lastPrinted>
  <dcterms:created xsi:type="dcterms:W3CDTF">2013-03-05T15:39:19Z</dcterms:created>
  <dcterms:modified xsi:type="dcterms:W3CDTF">2021-10-28T23:55:19Z</dcterms:modified>
</cp:coreProperties>
</file>